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69" r:id="rId4"/>
    <p:sldId id="2540" r:id="rId5"/>
    <p:sldId id="2577" r:id="rId6"/>
    <p:sldId id="2579" r:id="rId7"/>
    <p:sldId id="2580" r:id="rId8"/>
    <p:sldId id="2582" r:id="rId9"/>
    <p:sldId id="2576" r:id="rId10"/>
    <p:sldId id="2575" r:id="rId11"/>
    <p:sldId id="272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EK Peter" initials="BP" lastIdx="3" clrIdx="0">
    <p:extLst>
      <p:ext uri="{19B8F6BF-5375-455C-9EA6-DF929625EA0E}">
        <p15:presenceInfo xmlns:p15="http://schemas.microsoft.com/office/powerpoint/2012/main" userId="S::burek@iiasa.ac.at::0bb359eb-f569-4246-a820-7fcb8bb339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E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F0E4E-EB4B-41B5-84C5-5F42883D5B2F}" v="221" dt="2020-12-02T14:27:16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12" y="1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hail Smilovic" userId="RCAp5TwHQgtqr/0CYL08AjVTa0Kl2Qv5LwM/hfJFvhM=" providerId="None" clId="Web-{3A5F0E4E-EB4B-41B5-84C5-5F42883D5B2F}"/>
    <pc:docChg chg="modSld">
      <pc:chgData name="Mikhail Smilovic" userId="RCAp5TwHQgtqr/0CYL08AjVTa0Kl2Qv5LwM/hfJFvhM=" providerId="None" clId="Web-{3A5F0E4E-EB4B-41B5-84C5-5F42883D5B2F}" dt="2020-12-02T14:27:16.439" v="213" actId="20577"/>
      <pc:docMkLst>
        <pc:docMk/>
      </pc:docMkLst>
      <pc:sldChg chg="modSp">
        <pc:chgData name="Mikhail Smilovic" userId="RCAp5TwHQgtqr/0CYL08AjVTa0Kl2Qv5LwM/hfJFvhM=" providerId="None" clId="Web-{3A5F0E4E-EB4B-41B5-84C5-5F42883D5B2F}" dt="2020-12-02T13:59:31.148" v="21" actId="20577"/>
        <pc:sldMkLst>
          <pc:docMk/>
          <pc:sldMk cId="512391100" sldId="2540"/>
        </pc:sldMkLst>
        <pc:spChg chg="mod">
          <ac:chgData name="Mikhail Smilovic" userId="RCAp5TwHQgtqr/0CYL08AjVTa0Kl2Qv5LwM/hfJFvhM=" providerId="None" clId="Web-{3A5F0E4E-EB4B-41B5-84C5-5F42883D5B2F}" dt="2020-12-02T13:59:31.148" v="21" actId="20577"/>
          <ac:spMkLst>
            <pc:docMk/>
            <pc:sldMk cId="512391100" sldId="2540"/>
            <ac:spMk id="3" creationId="{33677E76-ECF5-4F7D-B13A-F372C3169ACE}"/>
          </ac:spMkLst>
        </pc:spChg>
      </pc:sldChg>
      <pc:sldChg chg="modSp">
        <pc:chgData name="Mikhail Smilovic" userId="RCAp5TwHQgtqr/0CYL08AjVTa0Kl2Qv5LwM/hfJFvhM=" providerId="None" clId="Web-{3A5F0E4E-EB4B-41B5-84C5-5F42883D5B2F}" dt="2020-12-02T14:00:39.291" v="65" actId="20577"/>
        <pc:sldMkLst>
          <pc:docMk/>
          <pc:sldMk cId="3674380152" sldId="2558"/>
        </pc:sldMkLst>
        <pc:spChg chg="mod">
          <ac:chgData name="Mikhail Smilovic" userId="RCAp5TwHQgtqr/0CYL08AjVTa0Kl2Qv5LwM/hfJFvhM=" providerId="None" clId="Web-{3A5F0E4E-EB4B-41B5-84C5-5F42883D5B2F}" dt="2020-12-02T14:00:39.291" v="65" actId="20577"/>
          <ac:spMkLst>
            <pc:docMk/>
            <pc:sldMk cId="3674380152" sldId="2558"/>
            <ac:spMk id="3" creationId="{33677E76-ECF5-4F7D-B13A-F372C3169ACE}"/>
          </ac:spMkLst>
        </pc:spChg>
      </pc:sldChg>
      <pc:sldChg chg="modSp">
        <pc:chgData name="Mikhail Smilovic" userId="RCAp5TwHQgtqr/0CYL08AjVTa0Kl2Qv5LwM/hfJFvhM=" providerId="None" clId="Web-{3A5F0E4E-EB4B-41B5-84C5-5F42883D5B2F}" dt="2020-12-02T14:25:44.062" v="161" actId="20577"/>
        <pc:sldMkLst>
          <pc:docMk/>
          <pc:sldMk cId="2914185778" sldId="2559"/>
        </pc:sldMkLst>
        <pc:spChg chg="mod">
          <ac:chgData name="Mikhail Smilovic" userId="RCAp5TwHQgtqr/0CYL08AjVTa0Kl2Qv5LwM/hfJFvhM=" providerId="None" clId="Web-{3A5F0E4E-EB4B-41B5-84C5-5F42883D5B2F}" dt="2020-12-02T14:25:44.062" v="161" actId="20577"/>
          <ac:spMkLst>
            <pc:docMk/>
            <pc:sldMk cId="2914185778" sldId="2559"/>
            <ac:spMk id="3" creationId="{33677E76-ECF5-4F7D-B13A-F372C3169ACE}"/>
          </ac:spMkLst>
        </pc:spChg>
      </pc:sldChg>
      <pc:sldChg chg="addSp delSp modSp">
        <pc:chgData name="Mikhail Smilovic" userId="RCAp5TwHQgtqr/0CYL08AjVTa0Kl2Qv5LwM/hfJFvhM=" providerId="None" clId="Web-{3A5F0E4E-EB4B-41B5-84C5-5F42883D5B2F}" dt="2020-12-02T14:27:14.330" v="211" actId="20577"/>
        <pc:sldMkLst>
          <pc:docMk/>
          <pc:sldMk cId="2058494815" sldId="2564"/>
        </pc:sldMkLst>
        <pc:spChg chg="mod">
          <ac:chgData name="Mikhail Smilovic" userId="RCAp5TwHQgtqr/0CYL08AjVTa0Kl2Qv5LwM/hfJFvhM=" providerId="None" clId="Web-{3A5F0E4E-EB4B-41B5-84C5-5F42883D5B2F}" dt="2020-12-02T14:26:54.939" v="186" actId="20577"/>
          <ac:spMkLst>
            <pc:docMk/>
            <pc:sldMk cId="2058494815" sldId="2564"/>
            <ac:spMk id="3" creationId="{33677E76-ECF5-4F7D-B13A-F372C3169ACE}"/>
          </ac:spMkLst>
        </pc:spChg>
        <pc:spChg chg="mod">
          <ac:chgData name="Mikhail Smilovic" userId="RCAp5TwHQgtqr/0CYL08AjVTa0Kl2Qv5LwM/hfJFvhM=" providerId="None" clId="Web-{3A5F0E4E-EB4B-41B5-84C5-5F42883D5B2F}" dt="2020-12-02T14:27:14.330" v="211" actId="20577"/>
          <ac:spMkLst>
            <pc:docMk/>
            <pc:sldMk cId="2058494815" sldId="2564"/>
            <ac:spMk id="4" creationId="{D9BA1306-1B78-4BB7-95F2-377993D21CCD}"/>
          </ac:spMkLst>
        </pc:spChg>
        <pc:spChg chg="add mod">
          <ac:chgData name="Mikhail Smilovic" userId="RCAp5TwHQgtqr/0CYL08AjVTa0Kl2Qv5LwM/hfJFvhM=" providerId="None" clId="Web-{3A5F0E4E-EB4B-41B5-84C5-5F42883D5B2F}" dt="2020-12-02T14:01:57.417" v="74"/>
          <ac:spMkLst>
            <pc:docMk/>
            <pc:sldMk cId="2058494815" sldId="2564"/>
            <ac:spMk id="12" creationId="{A0720C16-D2A3-4258-A054-0E023EA1B036}"/>
          </ac:spMkLst>
        </pc:spChg>
        <pc:spChg chg="add mod">
          <ac:chgData name="Mikhail Smilovic" userId="RCAp5TwHQgtqr/0CYL08AjVTa0Kl2Qv5LwM/hfJFvhM=" providerId="None" clId="Web-{3A5F0E4E-EB4B-41B5-84C5-5F42883D5B2F}" dt="2020-12-02T14:03:24.091" v="89"/>
          <ac:spMkLst>
            <pc:docMk/>
            <pc:sldMk cId="2058494815" sldId="2564"/>
            <ac:spMk id="16" creationId="{5AD7A4F3-D31E-4AAB-B6D0-3FA2D66A8F30}"/>
          </ac:spMkLst>
        </pc:spChg>
        <pc:cxnChg chg="add del mod">
          <ac:chgData name="Mikhail Smilovic" userId="RCAp5TwHQgtqr/0CYL08AjVTa0Kl2Qv5LwM/hfJFvhM=" providerId="None" clId="Web-{3A5F0E4E-EB4B-41B5-84C5-5F42883D5B2F}" dt="2020-12-02T14:03:00.872" v="86"/>
          <ac:cxnSpMkLst>
            <pc:docMk/>
            <pc:sldMk cId="2058494815" sldId="2564"/>
            <ac:cxnSpMk id="13" creationId="{5CD2072F-E053-4A4D-83F1-AAAA2FD79226}"/>
          </ac:cxnSpMkLst>
        </pc:cxnChg>
      </pc:sldChg>
      <pc:sldChg chg="modSp">
        <pc:chgData name="Mikhail Smilovic" userId="RCAp5TwHQgtqr/0CYL08AjVTa0Kl2Qv5LwM/hfJFvhM=" providerId="None" clId="Web-{3A5F0E4E-EB4B-41B5-84C5-5F42883D5B2F}" dt="2020-12-02T14:25:48.328" v="164" actId="20577"/>
        <pc:sldMkLst>
          <pc:docMk/>
          <pc:sldMk cId="174453568" sldId="2575"/>
        </pc:sldMkLst>
        <pc:spChg chg="mod">
          <ac:chgData name="Mikhail Smilovic" userId="RCAp5TwHQgtqr/0CYL08AjVTa0Kl2Qv5LwM/hfJFvhM=" providerId="None" clId="Web-{3A5F0E4E-EB4B-41B5-84C5-5F42883D5B2F}" dt="2020-12-02T14:25:48.328" v="164" actId="20577"/>
          <ac:spMkLst>
            <pc:docMk/>
            <pc:sldMk cId="174453568" sldId="2575"/>
            <ac:spMk id="3" creationId="{33677E76-ECF5-4F7D-B13A-F372C3169A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D02D5-C0FE-441E-8F91-6CCDB3F0CBDF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495DD-F9B7-4207-8DCE-9AEB12DB3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5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4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DEDF10-A130-4586-BC5F-2FA825BAC0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8794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07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narrative as told through the water cycle, and the water balance</a:t>
            </a:r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C5ECC-313C-4EAF-B512-D4FAEDE6EFA8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7362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Improvement</a:t>
            </a:r>
            <a:r>
              <a:rPr lang="en-US" baseline="0" dirty="0"/>
              <a:t> in resolution of </a:t>
            </a:r>
            <a:r>
              <a:rPr lang="en-US" baseline="0" dirty="0" err="1"/>
              <a:t>CWatM</a:t>
            </a:r>
            <a:r>
              <a:rPr lang="en-US" baseline="0" dirty="0"/>
              <a:t> model for basin analysis to show more details locally.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29A3-1419-4EB2-AE4E-9ED0ED5E3C3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2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FB13B4-4775-4053-913C-537D75D95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961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1122363"/>
            <a:ext cx="9659112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712" y="3712464"/>
            <a:ext cx="8196072" cy="154533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D0272A-EBA9-4B7B-A259-F6B18F1BC8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6524"/>
            <a:ext cx="12192000" cy="1461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32C23-CFC4-DC44-9D7B-0DCBE41B1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62" y="276512"/>
            <a:ext cx="2086125" cy="5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033" y="987427"/>
            <a:ext cx="694943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FED4CC-B694-4F4C-8AC8-7D4040DF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4412EC-2A2F-F34F-AFA3-D552E85C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355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6113" y="987427"/>
            <a:ext cx="7485887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95EF8D4-5B50-564A-8E71-ACB42B8E1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194560"/>
            <a:ext cx="3932237" cy="367442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42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11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68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laim (2) &amp;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GB" noProof="0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24"/>
          </p:nvPr>
        </p:nvSpPr>
        <p:spPr>
          <a:xfrm>
            <a:off x="911425" y="1916832"/>
            <a:ext cx="10723893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11425" y="6093296"/>
            <a:ext cx="10723893" cy="28800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 noProof="0" dirty="0"/>
              <a:t>Click to edit Subtitle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912285" y="1052514"/>
            <a:ext cx="10656324" cy="792311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143C86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noProof="0" dirty="0"/>
              <a:t>Click to add Claim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r-HR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5633C8-4A1E-AE41-9551-4706842F4652}" type="slidenum">
              <a:rPr kumimoji="0" lang="uk-UA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80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C5343C-BA2D-BA4E-A0D2-0D3AB9309CE5}"/>
              </a:ext>
            </a:extLst>
          </p:cNvPr>
          <p:cNvSpPr/>
          <p:nvPr userDrawn="1"/>
        </p:nvSpPr>
        <p:spPr>
          <a:xfrm>
            <a:off x="0" y="5845215"/>
            <a:ext cx="3368233" cy="101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365127"/>
            <a:ext cx="10991088" cy="11984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C5C03-3F87-0740-8183-695B10F501A5}" type="datetimeFigureOut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12/16/2020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761617"/>
            <a:ext cx="5574792" cy="43513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 dirty="0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1026054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entry-slide-content-ligh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31" y="276347"/>
            <a:ext cx="10515600" cy="71795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494931" y="852260"/>
            <a:ext cx="11697069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>
          <a:xfrm>
            <a:off x="9285303" y="640074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3D187B-4C43-40C7-9D44-F1028C8FDEE4}" type="slidenum">
              <a:rPr kumimoji="0" lang="ja-JP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ja-JP" alt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コンテンツ プレースホルダー 16"/>
          <p:cNvSpPr>
            <a:spLocks noGrp="1"/>
          </p:cNvSpPr>
          <p:nvPr>
            <p:ph sz="quarter" idx="13"/>
          </p:nvPr>
        </p:nvSpPr>
        <p:spPr>
          <a:xfrm>
            <a:off x="5444971" y="-19050"/>
            <a:ext cx="6747029" cy="29539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76064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3CA68-8BFC-2E4B-9706-CD8F1F398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Click to </a:t>
            </a:r>
            <a:r>
              <a:rPr lang="en-GB" noProof="0" dirty="0"/>
              <a:t>edit</a:t>
            </a:r>
            <a:r>
              <a:rPr lang="en-GB" dirty="0"/>
              <a:t> title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CE152937-DA5F-AD4E-8DC4-ADED40C520B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0550" y="3417888"/>
            <a:ext cx="11229935" cy="153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Click to edit subtitle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B1D1861B-F743-E74C-A3DE-0E6A3FE4B4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551" y="5083662"/>
            <a:ext cx="11229933" cy="936139"/>
          </a:xfrm>
          <a:prstGeom prst="rect">
            <a:avLst/>
          </a:prstGeom>
        </p:spPr>
        <p:txBody>
          <a:bodyPr lIns="36000" tIns="36000" rIns="36000" bIns="36000" anchor="b"/>
          <a:lstStyle>
            <a:lvl1pPr marL="0" indent="0" algn="r">
              <a:buNone/>
              <a:defRPr sz="280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noProof="0" dirty="0"/>
              <a:t>Click to edit name and conference/location</a:t>
            </a:r>
          </a:p>
        </p:txBody>
      </p:sp>
    </p:spTree>
    <p:extLst>
      <p:ext uri="{BB962C8B-B14F-4D97-AF65-F5344CB8AC3E}">
        <p14:creationId xmlns:p14="http://schemas.microsoft.com/office/powerpoint/2010/main" val="1463399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laim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881740"/>
            <a:ext cx="10655300" cy="104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3600" i="1" noProof="0" dirty="0">
                <a:solidFill>
                  <a:schemeClr val="tx2"/>
                </a:solidFill>
                <a:latin typeface="Cambria"/>
                <a:cs typeface="Cambria"/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Click to add claim</a:t>
            </a:r>
            <a:br>
              <a:rPr lang="en-US" noProof="0" dirty="0"/>
            </a:br>
            <a:r>
              <a:rPr lang="en-US" noProof="0" dirty="0"/>
              <a:t>with a second line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752BF138-1775-6148-A974-5C16BE30993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4A74F14-897C-6E4D-9528-D7A9EF6FDA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5C5EC56-06C5-7043-8E2C-AC0D3AF23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42429B-F3DE-644E-A4AB-CEBD3E93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2713" y="1977546"/>
            <a:ext cx="11495912" cy="4173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8951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2017525"/>
            <a:ext cx="1829334" cy="4322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Section #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29D5D4-C64B-074D-8279-BA239F46B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13" y="2741044"/>
            <a:ext cx="8911916" cy="653341"/>
          </a:xfrm>
        </p:spPr>
        <p:txBody>
          <a:bodyPr vert="horz" lIns="0" tIns="36000" rIns="0" bIns="36000" rtlCol="0" anchor="b">
            <a:normAutofit/>
          </a:bodyPr>
          <a:lstStyle>
            <a:lvl1pPr>
              <a:defRPr lang="de-DE" sz="40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B4B0E75-1EF5-3F4E-9763-1ADA2EE8CD8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74733" y="6548750"/>
            <a:ext cx="9084295" cy="230266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B8A87EB-53EF-6C4E-AEB5-195A5FC670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79ECAAF-9C72-C046-8E8B-212A51577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1950" y="3685633"/>
            <a:ext cx="8912680" cy="24657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658179"/>
            <a:ext cx="961034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3675065"/>
            <a:ext cx="9195816" cy="150018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10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two columns) with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7D5EB1-8B5A-C34D-BAA2-CFA49CBAF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1" y="881742"/>
            <a:ext cx="10655300" cy="50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600" i="1" baseline="0">
                <a:solidFill>
                  <a:schemeClr val="tx2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noProof="0" dirty="0"/>
              <a:t>Click to add claim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29D5D4-C64B-074D-8279-BA239F46B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EB4B0E75-1EF5-3F4E-9763-1ADA2EE8CD8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74733" y="6548750"/>
            <a:ext cx="9084295" cy="230266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EB8A87EB-53EF-6C4E-AEB5-195A5FC670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79ECAAF-9C72-C046-8E8B-212A51577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61950" y="1439013"/>
            <a:ext cx="5614416" cy="47124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6222671" y="1438275"/>
            <a:ext cx="5614416" cy="4713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494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4BEB4E2-004E-2A4A-A4E5-791ECEE48A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Date' to set second footer line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624A94B-69A8-A64E-AC8E-D406AC1674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'Header &amp; Footer - Footer' to set the first footer line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7A718F5-12AB-7444-AEA8-0CAA0EF22F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7969FA-78A3-8649-902C-D12F28E35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362713" y="1270661"/>
            <a:ext cx="5610575" cy="48828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246421" y="1270000"/>
            <a:ext cx="5612204" cy="4883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2202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 pitchFamily="34" charset="0"/>
              <a:ea typeface="Tahoma" panose="020B0604030504040204" pitchFamily="34" charset="0"/>
              <a:cs typeface="Arial" pitchFamily="34" charset="0"/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857529-EAD9-48B3-91A9-187C3E17D5B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, date</a:t>
            </a:r>
          </a:p>
        </p:txBody>
      </p:sp>
    </p:spTree>
    <p:extLst>
      <p:ext uri="{BB962C8B-B14F-4D97-AF65-F5344CB8AC3E}">
        <p14:creationId xmlns:p14="http://schemas.microsoft.com/office/powerpoint/2010/main" val="529820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C546-A277-4BAA-8C4A-5204FBED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CBA49-F08A-4F44-9002-AAB2CB7C2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8D7C-E885-45D1-AE31-22B33684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457F-39DE-4254-8681-F5DB4B8A1794}" type="datetimeFigureOut">
              <a:rPr lang="en-AT" smtClean="0"/>
              <a:t>16/12/2020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BD0E-111F-4148-9376-F9F26514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7C227-57C9-498B-9C54-8D31BA74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32E88-067C-476C-A9E4-74630DAEF03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2840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46396B-BD90-784C-8FFE-EBB3D077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1"/>
            <a:ext cx="10991088" cy="83725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7AD2AC-979A-0344-8551-A78B382E67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2711" y="1080655"/>
            <a:ext cx="11542962" cy="50323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29008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001487"/>
            <a:ext cx="5574792" cy="51114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C397A8-4C6E-3540-A9FF-B8B3F768B7B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54496" y="1001487"/>
            <a:ext cx="5574792" cy="511146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6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67AE00-67FF-3C4A-9C34-D662128D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-25887"/>
            <a:ext cx="10515600" cy="10273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24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0"/>
            <a:ext cx="10991088" cy="74504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2712" y="1021007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A1345C7-1E5A-5D47-B21E-CC22DE822A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58056" y="1021007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82DDE3-B15D-5C47-980A-E974C39F85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53400" y="1043709"/>
            <a:ext cx="3675889" cy="509194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200"/>
            </a:lvl1pPr>
          </a:lstStyle>
          <a:p>
            <a:pPr lvl="0"/>
            <a:r>
              <a:rPr lang="en-US"/>
              <a:t>Enter text here</a:t>
            </a:r>
          </a:p>
        </p:txBody>
      </p:sp>
    </p:spTree>
    <p:extLst>
      <p:ext uri="{BB962C8B-B14F-4D97-AF65-F5344CB8AC3E}">
        <p14:creationId xmlns:p14="http://schemas.microsoft.com/office/powerpoint/2010/main" val="403014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712" y="969963"/>
            <a:ext cx="5634864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969963"/>
            <a:ext cx="56205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2BEFAE-1CA8-3D42-9FE8-259F2F4B7EB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62712" y="2068946"/>
            <a:ext cx="5574792" cy="404401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33EADF-0DCB-FF42-8ACF-2E14F284BC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54496" y="2068946"/>
            <a:ext cx="5574792" cy="404401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223357-BF2B-1446-9B75-489DB9B4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0"/>
            <a:ext cx="10991088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077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53225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0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0"/>
            <a:ext cx="10515600" cy="8312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79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8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5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(null)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023257"/>
            <a:ext cx="10655808" cy="515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2712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6088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2480010-F678-B344-A032-37DB46F8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0"/>
            <a:ext cx="10658856" cy="1023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1752F-D51E-0D41-BBC4-900B79948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4992" y="6356351"/>
            <a:ext cx="5462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27EF0-AFE4-C747-9A5E-7A066B0223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661" b="-5127"/>
          <a:stretch/>
        </p:blipFill>
        <p:spPr>
          <a:xfrm>
            <a:off x="11396400" y="163109"/>
            <a:ext cx="411168" cy="405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EB544-1A36-D141-A1B5-86E1E45B0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661" b="-5127"/>
          <a:stretch/>
        </p:blipFill>
        <p:spPr>
          <a:xfrm>
            <a:off x="11396400" y="163905"/>
            <a:ext cx="411168" cy="405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20ED6A-9B85-4407-9D45-1136FF687F8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20" y="3464"/>
            <a:ext cx="4564481" cy="6854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3FD1B-2945-9D4A-B758-A8D99159B6D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558" y="161471"/>
            <a:ext cx="459381" cy="6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9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9" r:id="rId17"/>
    <p:sldLayoutId id="2147483680" r:id="rId18"/>
    <p:sldLayoutId id="2147483681" r:id="rId19"/>
    <p:sldLayoutId id="2147483683" r:id="rId20"/>
    <p:sldLayoutId id="2147483684" r:id="rId21"/>
    <p:sldLayoutId id="2147483685" r:id="rId22"/>
    <p:sldLayoutId id="2147483686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579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758364"/>
            <a:ext cx="1186791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eaLnBrk="1" latinLnBrk="0" hangingPunct="1">
              <a:lnSpc>
                <a:spcPct val="90000"/>
              </a:lnSpc>
              <a:buNone/>
              <a:defRPr sz="4400" b="1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/>
              <a:t>Exercise 6: Water cycles and signature</a:t>
            </a:r>
            <a:endParaRPr lang="en-US" sz="3600" dirty="0"/>
          </a:p>
        </p:txBody>
      </p:sp>
      <p:pic>
        <p:nvPicPr>
          <p:cNvPr id="8" name="Picture 6" descr="Image result for kafue fla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83" y="4882568"/>
            <a:ext cx="2641255" cy="19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Kariba d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41" y="4885897"/>
            <a:ext cx="3178363" cy="196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0" t="1463" r="18785" b="282"/>
          <a:stretch/>
        </p:blipFill>
        <p:spPr>
          <a:xfrm>
            <a:off x="2304894" y="4882567"/>
            <a:ext cx="2354660" cy="1968357"/>
          </a:xfrm>
          <a:prstGeom prst="rect">
            <a:avLst/>
          </a:prstGeom>
          <a:ln>
            <a:noFill/>
          </a:ln>
        </p:spPr>
      </p:pic>
      <p:pic>
        <p:nvPicPr>
          <p:cNvPr id="11" name="Picture 2" descr="Image result for irrigation maize afri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2230" y="4886457"/>
            <a:ext cx="2971800" cy="19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irrigation rice punja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938" y="4860039"/>
            <a:ext cx="2655537" cy="199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6C3B0A-0F5C-4DCE-98B9-24B189E24008}"/>
              </a:ext>
            </a:extLst>
          </p:cNvPr>
          <p:cNvSpPr txBox="1"/>
          <p:nvPr/>
        </p:nvSpPr>
        <p:spPr>
          <a:xfrm>
            <a:off x="2769506" y="3429000"/>
            <a:ext cx="898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Peter Burek, Mikhail Smilovic, Luca Guillaumot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Institute for Applied Systems Analysis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Scholars at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754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Program </a:t>
            </a:r>
          </a:p>
        </p:txBody>
      </p:sp>
    </p:spTree>
    <p:extLst>
      <p:ext uri="{BB962C8B-B14F-4D97-AF65-F5344CB8AC3E}">
        <p14:creationId xmlns:p14="http://schemas.microsoft.com/office/powerpoint/2010/main" val="204508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DFAAD4-E342-4C30-83BD-3AE604304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3" t="26033" r="30126" b="18671"/>
          <a:stretch/>
        </p:blipFill>
        <p:spPr>
          <a:xfrm>
            <a:off x="7860068" y="1824283"/>
            <a:ext cx="3762656" cy="3654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D7F14-F58B-41AB-ACC6-3C12EF3F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r="2032"/>
          <a:stretch/>
        </p:blipFill>
        <p:spPr>
          <a:xfrm>
            <a:off x="185056" y="2116722"/>
            <a:ext cx="7151915" cy="2624556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FE6272AB-7D56-41B6-AC0A-5733035F5574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Rhine 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6.11 51.84  </a:t>
            </a:r>
          </a:p>
          <a:p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6.11 51.84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26B60-0F93-4958-8D21-B650C8D2C11A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</p:spTree>
    <p:extLst>
      <p:ext uri="{BB962C8B-B14F-4D97-AF65-F5344CB8AC3E}">
        <p14:creationId xmlns:p14="http://schemas.microsoft.com/office/powerpoint/2010/main" val="139560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31E756-1A69-4EEA-954A-9C9FDBF2F9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34537" r="2195" b="10361"/>
          <a:stretch/>
        </p:blipFill>
        <p:spPr>
          <a:xfrm>
            <a:off x="185056" y="2116722"/>
            <a:ext cx="7151915" cy="262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E5B677-0CDA-434A-9727-6BCFC3DA0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79" t="34431" r="26632" b="9176"/>
          <a:stretch/>
        </p:blipFill>
        <p:spPr>
          <a:xfrm>
            <a:off x="7460107" y="1495313"/>
            <a:ext cx="4399878" cy="3867374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E3C15551-EE80-45CE-9256-7D1674E6B2F8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Krishna 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80.875 15.875</a:t>
            </a:r>
            <a:br>
              <a:rPr lang="en-US" sz="3200" b="0">
                <a:cs typeface="Calibri" panose="020F0502020204030204" pitchFamily="34" charset="0"/>
              </a:rPr>
            </a:br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80.875 15.875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31056-60A3-4A30-964F-9015C0A2C6B8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</p:spTree>
    <p:extLst>
      <p:ext uri="{BB962C8B-B14F-4D97-AF65-F5344CB8AC3E}">
        <p14:creationId xmlns:p14="http://schemas.microsoft.com/office/powerpoint/2010/main" val="272657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DE4ECC-2791-4AD6-BE2A-932FFA89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5" t="29365" r="26116" b="12302"/>
          <a:stretch/>
        </p:blipFill>
        <p:spPr>
          <a:xfrm>
            <a:off x="7494815" y="1428749"/>
            <a:ext cx="4512129" cy="4000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CE6EE-5AC7-4ADE-83D7-AE228D41A2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>
          <a:xfrm>
            <a:off x="185056" y="2116722"/>
            <a:ext cx="7151915" cy="2624556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AB23F004-E94F-462C-9B10-E304F63B1751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Nile 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30.45 31.4</a:t>
            </a:r>
            <a:br>
              <a:rPr lang="en-US" sz="3200" b="0">
                <a:cs typeface="Calibri" panose="020F0502020204030204" pitchFamily="34" charset="0"/>
              </a:rPr>
            </a:br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30.45 31.4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E38C2-96A6-44EC-A44A-5864A9F70A8E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</p:spTree>
    <p:extLst>
      <p:ext uri="{BB962C8B-B14F-4D97-AF65-F5344CB8AC3E}">
        <p14:creationId xmlns:p14="http://schemas.microsoft.com/office/powerpoint/2010/main" val="276102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B2F9-7154-48EC-B6E5-39BDB5632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71" y="1646902"/>
            <a:ext cx="4398141" cy="4207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000" u="sng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water balance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is used to understand the flows through a system.</a:t>
            </a:r>
          </a:p>
          <a:p>
            <a:pPr marL="0" indent="0">
              <a:buNone/>
            </a:pPr>
            <a:endParaRPr lang="en-US" sz="200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000" u="sng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water cycle/wheel/circle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summarises the flows through a system over a certain period.</a:t>
            </a:r>
          </a:p>
          <a:p>
            <a:pPr marL="0" indent="0">
              <a:buNone/>
            </a:pPr>
            <a:endParaRPr lang="en-US" sz="200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The </a:t>
            </a:r>
            <a:r>
              <a:rPr lang="en-US" sz="2000" b="1" dirty="0">
                <a:solidFill>
                  <a:srgbClr val="636EFA"/>
                </a:solidFill>
                <a:latin typeface="Abadi Extra Light" panose="020B0204020104020204" pitchFamily="34" charset="0"/>
              </a:rPr>
              <a:t>inputs</a:t>
            </a:r>
            <a:r>
              <a:rPr lang="en-US" sz="2000" b="1" dirty="0">
                <a:latin typeface="Abadi Extra Light" panose="020B0204020104020204" pitchFamily="34" charset="0"/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to the 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system equal the </a:t>
            </a:r>
            <a:r>
              <a:rPr lang="en-US" sz="2000" b="1" dirty="0">
                <a:solidFill>
                  <a:srgbClr val="EF5538"/>
                </a:solidFill>
                <a:latin typeface="Abadi Extra Light" panose="020B0204020104020204" pitchFamily="34" charset="0"/>
              </a:rPr>
              <a:t>outputs</a:t>
            </a:r>
            <a:r>
              <a:rPr lang="en-US" sz="2000" b="1" dirty="0">
                <a:latin typeface="Abadi Extra Light" panose="020B0204020104020204" pitchFamily="34" charset="0"/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from the 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system plus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whatever </a:t>
            </a:r>
            <a:r>
              <a:rPr lang="en-US" sz="2000" b="1" dirty="0">
                <a:solidFill>
                  <a:srgbClr val="00CC96"/>
                </a:solidFill>
                <a:latin typeface="Abadi Extra Light" panose="020B0204020104020204" pitchFamily="34" charset="0"/>
              </a:rPr>
              <a:t>changed in </a:t>
            </a:r>
            <a:r>
              <a:rPr lang="en-US" sz="2000" b="1">
                <a:solidFill>
                  <a:srgbClr val="00CC96"/>
                </a:solidFill>
                <a:latin typeface="Abadi Extra Light" panose="020B0204020104020204" pitchFamily="34" charset="0"/>
              </a:rPr>
              <a:t>the system.</a:t>
            </a:r>
            <a:endParaRPr lang="en-US" sz="2000" b="1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US" sz="2000" b="1">
              <a:solidFill>
                <a:srgbClr val="636EFA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636EFA"/>
                </a:solidFill>
                <a:latin typeface="Abadi" panose="020B0604020104020204" pitchFamily="34" charset="0"/>
              </a:rPr>
              <a:t>Inputs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2000" b="1">
                <a:solidFill>
                  <a:srgbClr val="EF5538"/>
                </a:solidFill>
                <a:latin typeface="Abadi" panose="020B0604020104020204" pitchFamily="34" charset="0"/>
              </a:rPr>
              <a:t>Outputs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 +  </a:t>
            </a:r>
            <a:r>
              <a:rPr lang="en-US" sz="2000" b="1">
                <a:solidFill>
                  <a:srgbClr val="00CC96"/>
                </a:solidFill>
                <a:latin typeface="Abadi" panose="020B0604020104020204" pitchFamily="34" charset="0"/>
              </a:rPr>
              <a:t>Storage change</a:t>
            </a:r>
            <a:endParaRPr lang="en-US" sz="20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8E8CDE-F5C5-43BF-B406-9B24C34C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98" t="37434" r="59121" b="20313"/>
          <a:stretch/>
        </p:blipFill>
        <p:spPr>
          <a:xfrm>
            <a:off x="6038850" y="735284"/>
            <a:ext cx="5300662" cy="5256542"/>
          </a:xfrm>
          <a:prstGeom prst="ellipse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E176CE-17BE-4F0C-9B03-5E9E451BB554}"/>
              </a:ext>
            </a:extLst>
          </p:cNvPr>
          <p:cNvSpPr txBox="1"/>
          <p:nvPr/>
        </p:nvSpPr>
        <p:spPr>
          <a:xfrm>
            <a:off x="9731184" y="4271307"/>
            <a:ext cx="1255395" cy="400110"/>
          </a:xfrm>
          <a:prstGeom prst="rect">
            <a:avLst/>
          </a:prstGeom>
          <a:solidFill>
            <a:srgbClr val="EF55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badi" panose="020B0604020104020204" pitchFamily="34" charset="0"/>
              </a:rPr>
              <a:t>Outputs</a:t>
            </a:r>
            <a:endParaRPr lang="en-AT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7BC46F-7F16-416B-BA92-329D8B839EA3}"/>
              </a:ext>
            </a:extLst>
          </p:cNvPr>
          <p:cNvSpPr txBox="1"/>
          <p:nvPr/>
        </p:nvSpPr>
        <p:spPr>
          <a:xfrm>
            <a:off x="8172926" y="1246792"/>
            <a:ext cx="1146810" cy="400110"/>
          </a:xfrm>
          <a:prstGeom prst="rect">
            <a:avLst/>
          </a:prstGeom>
          <a:solidFill>
            <a:srgbClr val="636E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badi" panose="020B0604020104020204" pitchFamily="34" charset="0"/>
              </a:rPr>
              <a:t>Inputs</a:t>
            </a:r>
            <a:endParaRPr lang="en-AT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ED1928-7B26-4580-B2C3-CF087EEFA784}"/>
              </a:ext>
            </a:extLst>
          </p:cNvPr>
          <p:cNvSpPr txBox="1"/>
          <p:nvPr/>
        </p:nvSpPr>
        <p:spPr>
          <a:xfrm rot="1999530">
            <a:off x="6789042" y="4679129"/>
            <a:ext cx="2048992" cy="400110"/>
          </a:xfrm>
          <a:prstGeom prst="rect">
            <a:avLst/>
          </a:prstGeom>
          <a:solidFill>
            <a:srgbClr val="00CC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Storage Change</a:t>
            </a:r>
            <a:endParaRPr lang="en-AT" sz="2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A8F20C-F225-4461-AA9D-B7F25709842A}"/>
              </a:ext>
            </a:extLst>
          </p:cNvPr>
          <p:cNvSpPr txBox="1"/>
          <p:nvPr/>
        </p:nvSpPr>
        <p:spPr>
          <a:xfrm>
            <a:off x="7905750" y="2967335"/>
            <a:ext cx="1531702" cy="9233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 panose="020B0604020104020204" pitchFamily="34" charset="0"/>
              </a:rPr>
              <a:t>Water flows through the system</a:t>
            </a:r>
            <a:endParaRPr lang="en-AT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1C554D-FC49-4EA4-B667-AE5015BF8159}"/>
              </a:ext>
            </a:extLst>
          </p:cNvPr>
          <p:cNvSpPr/>
          <p:nvPr/>
        </p:nvSpPr>
        <p:spPr>
          <a:xfrm>
            <a:off x="7339181" y="2044931"/>
            <a:ext cx="2700000" cy="27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589BE9-D9AA-41B2-859D-9BC1FC4F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1"/>
            <a:ext cx="10991088" cy="837257"/>
          </a:xfrm>
        </p:spPr>
        <p:txBody>
          <a:bodyPr/>
          <a:lstStyle/>
          <a:p>
            <a:r>
              <a:rPr lang="en-US"/>
              <a:t>Water cycle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2048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DFAAD4-E342-4C30-83BD-3AE604304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3" t="26033" r="30126" b="18671"/>
          <a:stretch/>
        </p:blipFill>
        <p:spPr>
          <a:xfrm>
            <a:off x="395238" y="2044750"/>
            <a:ext cx="3762656" cy="3654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D7F14-F58B-41AB-ACC6-3C12EF3F4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r="2032"/>
          <a:stretch/>
        </p:blipFill>
        <p:spPr>
          <a:xfrm>
            <a:off x="4491049" y="2399354"/>
            <a:ext cx="7151915" cy="2624556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FE6272AB-7D56-41B6-AC0A-5733035F5574}"/>
              </a:ext>
            </a:extLst>
          </p:cNvPr>
          <p:cNvSpPr txBox="1">
            <a:spLocks/>
          </p:cNvSpPr>
          <p:nvPr/>
        </p:nvSpPr>
        <p:spPr>
          <a:xfrm>
            <a:off x="699959" y="1603815"/>
            <a:ext cx="9332117" cy="44093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400">
                <a:cs typeface="Calibri" panose="020F0502020204030204" pitchFamily="34" charset="0"/>
              </a:rPr>
              <a:t>The Rhine basin for an example year</a:t>
            </a:r>
            <a:endParaRPr lang="en-US" sz="1400" b="0">
              <a:cs typeface="Calibri" panose="020F0502020204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904B65-A4A1-4625-BA06-FD5BB874D520}"/>
              </a:ext>
            </a:extLst>
          </p:cNvPr>
          <p:cNvSpPr txBox="1">
            <a:spLocks/>
          </p:cNvSpPr>
          <p:nvPr/>
        </p:nvSpPr>
        <p:spPr>
          <a:xfrm>
            <a:off x="762304" y="937943"/>
            <a:ext cx="9332117" cy="440935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Water cycle and signature example</a:t>
            </a:r>
          </a:p>
        </p:txBody>
      </p:sp>
    </p:spTree>
    <p:extLst>
      <p:ext uri="{BB962C8B-B14F-4D97-AF65-F5344CB8AC3E}">
        <p14:creationId xmlns:p14="http://schemas.microsoft.com/office/powerpoint/2010/main" val="1945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32370" y="9727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0">
                <a:cs typeface="Calibri" panose="020F0502020204030204" pitchFamily="34" charset="0"/>
              </a:rPr>
              <a:t>Water cycles and signature</a:t>
            </a: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sz="3200" b="1" dirty="0">
                <a:cs typeface="Calibri" panose="020F0502020204030204" pitchFamily="34" charset="0"/>
              </a:rPr>
            </a:b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3" name="Determine the impact of different policies on the future behavior of some real system…">
            <a:extLst>
              <a:ext uri="{FF2B5EF4-FFF2-40B4-BE49-F238E27FC236}">
                <a16:creationId xmlns:a16="http://schemas.microsoft.com/office/drawing/2014/main" id="{33677E76-ECF5-4F7D-B13A-F372C3169ACE}"/>
              </a:ext>
            </a:extLst>
          </p:cNvPr>
          <p:cNvSpPr txBox="1">
            <a:spLocks/>
          </p:cNvSpPr>
          <p:nvPr/>
        </p:nvSpPr>
        <p:spPr>
          <a:xfrm>
            <a:off x="1632370" y="1126730"/>
            <a:ext cx="8686800" cy="43347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  <a:defRPr sz="2800"/>
            </a:pPr>
            <a:r>
              <a:rPr lang="en-US"/>
              <a:t>Install Jupyter notebook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r>
              <a:rPr lang="en-US"/>
              <a:t>Open and execute WaterCycles.ipynb using Jupyter notebook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  <a:defRPr sz="2800"/>
            </a:pPr>
            <a:r>
              <a:rPr lang="en-US"/>
              <a:t>Play CWatM with specific outputs and for your coordinates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  <a:defRPr sz="2800"/>
            </a:pPr>
            <a:r>
              <a:rPr lang="en-US"/>
              <a:t>Execute WaterCycles.ipynb, updating the outputs path and basin outlet coordiantes</a:t>
            </a:r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endParaRPr lang="en-US"/>
          </a:p>
          <a:p>
            <a:pPr marL="514350" indent="-514350" defTabSz="457200">
              <a:lnSpc>
                <a:spcPct val="150000"/>
              </a:lnSpc>
              <a:spcBef>
                <a:spcPts val="600"/>
              </a:spcBef>
              <a:buAutoNum type="arabicPeriod"/>
              <a:defRPr sz="2800"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44FEC6C-DB2C-48E8-A809-8D084300C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3"/>
          <a:stretch/>
        </p:blipFill>
        <p:spPr>
          <a:xfrm>
            <a:off x="10179631" y="1220275"/>
            <a:ext cx="1705926" cy="17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9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6FE62F-366C-4B7F-895A-D8B9D8D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A2DA18-3629-4B61-A03C-31BFE0C7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Install Jupyter Notebook</a:t>
            </a:r>
            <a:endParaRPr lang="en-AT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4FF1B3-9545-4E0E-8AD5-67FFBEC40E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0009" t="22968" r="14624" b="13282"/>
          <a:stretch/>
        </p:blipFill>
        <p:spPr>
          <a:xfrm>
            <a:off x="362712" y="1018995"/>
            <a:ext cx="7806786" cy="4282698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53948-CA08-40C5-B93C-E6E2943B7DDE}"/>
              </a:ext>
            </a:extLst>
          </p:cNvPr>
          <p:cNvSpPr txBox="1"/>
          <p:nvPr/>
        </p:nvSpPr>
        <p:spPr>
          <a:xfrm>
            <a:off x="362712" y="5421448"/>
            <a:ext cx="690261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This is an exceprt from https://jupyter.org/install.html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7984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5B18-A485-49FC-9052-0E6F982A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WaterCycles.ipynb</a:t>
            </a:r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3A748-1F23-4EC5-AE94-DFA89105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900C597-3725-4DE8-8A9B-05C9477B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431" y="1021007"/>
            <a:ext cx="3675889" cy="5091948"/>
          </a:xfrm>
        </p:spPr>
        <p:txBody>
          <a:bodyPr/>
          <a:lstStyle/>
          <a:p>
            <a:r>
              <a:rPr lang="en-US"/>
              <a:t>Open up the terminal within the Exercise 6 folder and type</a:t>
            </a:r>
          </a:p>
          <a:p>
            <a:r>
              <a:rPr lang="en-US">
                <a:latin typeface="Miriam Fixed" panose="020B0604020202020204" pitchFamily="49" charset="-79"/>
                <a:cs typeface="Miriam Fixed" panose="020B0604020202020204" pitchFamily="49" charset="-79"/>
              </a:rPr>
              <a:t>jupyter notebook</a:t>
            </a:r>
          </a:p>
          <a:p>
            <a:endParaRPr lang="en-AT"/>
          </a:p>
        </p:txBody>
      </p:sp>
      <p:pic>
        <p:nvPicPr>
          <p:cNvPr id="21" name="Content Placeholder 12">
            <a:extLst>
              <a:ext uri="{FF2B5EF4-FFF2-40B4-BE49-F238E27FC236}">
                <a16:creationId xmlns:a16="http://schemas.microsoft.com/office/drawing/2014/main" id="{1A0F4B6C-99DF-49ED-A998-B4A4D63B9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12" t="20037" r="54067" b="66855"/>
          <a:stretch/>
        </p:blipFill>
        <p:spPr>
          <a:xfrm>
            <a:off x="384431" y="3127406"/>
            <a:ext cx="3676650" cy="924554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761A7A2-B055-495C-BADC-B9E8BBE9561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/>
              <a:t>Click WaterCycles.ipynb</a:t>
            </a:r>
            <a:endParaRPr lang="en-AT"/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491671A1-7739-4D2E-82F7-B18BDF396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5" t="8361" r="59195" b="43352"/>
          <a:stretch/>
        </p:blipFill>
        <p:spPr>
          <a:xfrm>
            <a:off x="4257675" y="1569851"/>
            <a:ext cx="3676650" cy="3994523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7F33493-2CC8-4066-BF0B-D2A4406E369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/>
              <a:t>Execute the notebook</a:t>
            </a:r>
            <a:endParaRPr lang="en-AT"/>
          </a:p>
        </p:txBody>
      </p:sp>
      <p:pic>
        <p:nvPicPr>
          <p:cNvPr id="30" name="Content Placeholder 26">
            <a:extLst>
              <a:ext uri="{FF2B5EF4-FFF2-40B4-BE49-F238E27FC236}">
                <a16:creationId xmlns:a16="http://schemas.microsoft.com/office/drawing/2014/main" id="{18AC9ABD-94DD-4BD8-8CCD-DB5E7227B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2" t="8181" r="65943" b="33504"/>
          <a:stretch/>
        </p:blipFill>
        <p:spPr>
          <a:xfrm>
            <a:off x="8107680" y="1637593"/>
            <a:ext cx="3676650" cy="417669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6B7AC89-EDF8-4BF3-A9C7-235E8FA6DCF2}"/>
              </a:ext>
            </a:extLst>
          </p:cNvPr>
          <p:cNvSpPr/>
          <p:nvPr/>
        </p:nvSpPr>
        <p:spPr>
          <a:xfrm flipH="1">
            <a:off x="5307672" y="3769822"/>
            <a:ext cx="1143003" cy="28213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BE53B3-F432-4762-94A2-81F4D9CC6E91}"/>
              </a:ext>
            </a:extLst>
          </p:cNvPr>
          <p:cNvSpPr/>
          <p:nvPr/>
        </p:nvSpPr>
        <p:spPr>
          <a:xfrm flipH="1">
            <a:off x="10594570" y="2082338"/>
            <a:ext cx="286790" cy="49876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7723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698F-99A4-4F16-B6D7-75E7052B83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/>
              <a:t>Bring your settings file from exercise 5 into the exercise 6 folder, and include the following settings: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>
                <a:latin typeface="Miriam Fixed" panose="020B0509050101010101" pitchFamily="49" charset="-79"/>
                <a:cs typeface="Miriam Fixed" panose="020B0509050101010101" pitchFamily="49" charset="-79"/>
              </a:rPr>
              <a:t>PathOut = ./output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>
                <a:latin typeface="Miriam Fixed" panose="020B0509050101010101" pitchFamily="49" charset="-79"/>
                <a:cs typeface="Miriam Fixed" panose="020B0509050101010101" pitchFamily="49" charset="-79"/>
              </a:rPr>
              <a:t>useSmallLakes = False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>
                <a:latin typeface="Miriam Fixed" panose="020B0509050101010101" pitchFamily="49" charset="-79"/>
                <a:cs typeface="Miriam Fixed" panose="020B0509050101010101" pitchFamily="49" charset="-79"/>
              </a:rPr>
              <a:t>OUT_Map_Daily = unmet_lost, unmetDemand, pot_GroundwaterAbstract, discharge, storGroundwater, nonFossilGroundwaterAbs, Precipitation, totalET, EvapoChannel, EvapWaterBodyM, act_nonIrrConsumption, channelStorage, lakeResStorage, totalSto, sum_actTransTotal, sum_actBareSoilEvap, sum_interceptEvap, sum_openWaterEvap, addtoevapotrans, lakeResInflowM, act_bigLakeResAbst, lakeResOutflowM, sum_gwRecharge, sum_capRiseFromGW, baseflow, act_totalIrrConsumption, sum_runoff, returnFlow, act_SurfaceWaterAbstract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r>
              <a:rPr lang="en-US" sz="2800">
                <a:latin typeface="Miriam Fixed" panose="020B0509050101010101" pitchFamily="49" charset="-79"/>
                <a:cs typeface="Miriam Fixed" panose="020B0509050101010101" pitchFamily="49" charset="-79"/>
              </a:rPr>
              <a:t>OUT_MAP_TotalEnd = cellArea</a:t>
            </a:r>
          </a:p>
          <a:p>
            <a:pPr defTabSz="457200">
              <a:lnSpc>
                <a:spcPct val="130000"/>
              </a:lnSpc>
              <a:spcBef>
                <a:spcPts val="600"/>
              </a:spcBef>
              <a:defRPr sz="2800"/>
            </a:pPr>
            <a:endParaRPr lang="en-US" sz="2800"/>
          </a:p>
          <a:p>
            <a:endParaRPr lang="en-A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AFC84-491E-493A-939A-B1F9BEE1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A5267-B6AC-4AB5-8280-D4A56C70506D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2000"/>
              <a:t>Alternatively, the settings file </a:t>
            </a:r>
            <a:r>
              <a:rPr lang="en-US" sz="2000" i="1"/>
              <a:t>settings_watercycles_5min.ini </a:t>
            </a:r>
            <a:r>
              <a:rPr lang="en-US" sz="2000"/>
              <a:t> already has the correct settings. Simply change </a:t>
            </a:r>
            <a:r>
              <a:rPr lang="en-US" sz="2000">
                <a:latin typeface="Miriam Fixed" panose="020B0509050101010101" pitchFamily="49" charset="-79"/>
                <a:cs typeface="Miriam Fixed" panose="020B0509050101010101" pitchFamily="49" charset="-79"/>
              </a:rPr>
              <a:t>MaskMap</a:t>
            </a:r>
            <a:r>
              <a:rPr lang="en-US" sz="2000"/>
              <a:t> and </a:t>
            </a:r>
            <a:r>
              <a:rPr lang="en-US" sz="2000">
                <a:latin typeface="Miriam Fixed" panose="020B0509050101010101" pitchFamily="49" charset="-79"/>
                <a:cs typeface="Miriam Fixed" panose="020B0509050101010101" pitchFamily="49" charset="-79"/>
              </a:rPr>
              <a:t>Gauges</a:t>
            </a:r>
            <a:r>
              <a:rPr lang="en-US" sz="2000"/>
              <a:t> to the coordinates of the outlet of any basin of interest. </a:t>
            </a:r>
          </a:p>
          <a:p>
            <a:r>
              <a:rPr lang="en-US" sz="2000"/>
              <a:t>For example, for the Nile basin</a:t>
            </a:r>
          </a:p>
          <a:p>
            <a:r>
              <a:rPr lang="en-US" sz="2000"/>
              <a:t>MaskMap = 30.45 31.4</a:t>
            </a:r>
          </a:p>
          <a:p>
            <a:r>
              <a:rPr lang="en-US" sz="2000"/>
              <a:t>Gauges = 30.45 31.4</a:t>
            </a:r>
          </a:p>
          <a:p>
            <a:endParaRPr lang="en-A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D8809F-D6D3-4256-BBFE-8C2D6E7A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Play CWatM with these settings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1258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E48FD3-113E-454E-BF86-A18A4FDFF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Update the output folder and the coordinates to the assocaited basin outlet, and then execute!</a:t>
            </a:r>
          </a:p>
          <a:p>
            <a:r>
              <a:rPr lang="en-US"/>
              <a:t>output_folder = r’.\output’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6D37B-8253-4666-BC8D-5D7F875F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226E8B5-7B1D-4BEC-9DD5-A891A3AFC810}"/>
              </a:ext>
            </a:extLst>
          </p:cNvPr>
          <p:cNvSpPr txBox="1">
            <a:spLocks/>
          </p:cNvSpPr>
          <p:nvPr/>
        </p:nvSpPr>
        <p:spPr>
          <a:xfrm>
            <a:off x="515112" y="126513"/>
            <a:ext cx="10515600" cy="1027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4. WaterCycles, new basin</a:t>
            </a:r>
            <a:endParaRPr lang="en-AT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7F443A16-CD77-4E4C-AD9F-2D7A147820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/>
          <a:srcRect l="5234" t="9028" r="63776" b="28795"/>
          <a:stretch/>
        </p:blipFill>
        <p:spPr>
          <a:xfrm>
            <a:off x="6777709" y="1001713"/>
            <a:ext cx="4529381" cy="51117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56D98D-CC16-41C8-B506-31EEEE0BDFC3}"/>
              </a:ext>
            </a:extLst>
          </p:cNvPr>
          <p:cNvSpPr/>
          <p:nvPr/>
        </p:nvSpPr>
        <p:spPr>
          <a:xfrm>
            <a:off x="8034251" y="4846320"/>
            <a:ext cx="3098698" cy="131683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AD162-4E03-4242-8266-FF9CBA641891}"/>
              </a:ext>
            </a:extLst>
          </p:cNvPr>
          <p:cNvSpPr/>
          <p:nvPr/>
        </p:nvSpPr>
        <p:spPr>
          <a:xfrm>
            <a:off x="9642763" y="1537855"/>
            <a:ext cx="320861" cy="53201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3404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E6D14-BCFE-4DAF-A04F-4A2802CE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B0777-827F-8D42-90B1-61394C340E6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DE96-8EBC-49E7-8AD3-B9F416994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43" t="25273" r="18148" b="16788"/>
          <a:stretch/>
        </p:blipFill>
        <p:spPr>
          <a:xfrm>
            <a:off x="7115694" y="1278081"/>
            <a:ext cx="5353396" cy="3973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29FDE-7183-4F1D-9C1C-70F1807E8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70" t="28909" r="2363" b="17576"/>
          <a:stretch/>
        </p:blipFill>
        <p:spPr>
          <a:xfrm>
            <a:off x="286791" y="1795549"/>
            <a:ext cx="6629398" cy="3165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9D75BB-2F61-4994-AB1E-700D1CF84559}"/>
              </a:ext>
            </a:extLst>
          </p:cNvPr>
          <p:cNvSpPr txBox="1"/>
          <p:nvPr/>
        </p:nvSpPr>
        <p:spPr>
          <a:xfrm>
            <a:off x="362643" y="5648189"/>
            <a:ext cx="6095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/>
              <a:t>StepStart = 01/04/2002</a:t>
            </a:r>
          </a:p>
          <a:p>
            <a:r>
              <a:rPr lang="en-AT"/>
              <a:t>SpinUp = 01/05/2002</a:t>
            </a:r>
          </a:p>
          <a:p>
            <a:r>
              <a:rPr lang="en-AT"/>
              <a:t>StepEnd = 01/05/2003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19E61460-21F3-46FB-9BC4-CE3C7D2319E8}"/>
              </a:ext>
            </a:extLst>
          </p:cNvPr>
          <p:cNvSpPr txBox="1">
            <a:spLocks/>
          </p:cNvSpPr>
          <p:nvPr/>
        </p:nvSpPr>
        <p:spPr>
          <a:xfrm>
            <a:off x="1125293" y="681283"/>
            <a:ext cx="9332117" cy="1143000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579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5300">
                <a:cs typeface="Calibri" panose="020F0502020204030204" pitchFamily="34" charset="0"/>
              </a:rPr>
              <a:t>Ravi subbasin</a:t>
            </a:r>
          </a:p>
          <a:p>
            <a:endParaRPr lang="en-US" sz="3200">
              <a:cs typeface="Calibri" panose="020F0502020204030204" pitchFamily="34" charset="0"/>
            </a:endParaRPr>
          </a:p>
          <a:p>
            <a:r>
              <a:rPr lang="en-US" sz="3200" b="0">
                <a:cs typeface="Calibri" panose="020F0502020204030204" pitchFamily="34" charset="0"/>
              </a:rPr>
              <a:t>MaskMap = 71.85 30.64 (long lat)</a:t>
            </a:r>
            <a:br>
              <a:rPr lang="en-US" sz="3200" b="0">
                <a:cs typeface="Calibri" panose="020F0502020204030204" pitchFamily="34" charset="0"/>
              </a:rPr>
            </a:br>
            <a:br>
              <a:rPr lang="en-US" sz="3200" b="0">
                <a:cs typeface="Calibri" panose="020F0502020204030204" pitchFamily="34" charset="0"/>
              </a:rPr>
            </a:br>
            <a:r>
              <a:rPr lang="en-US" sz="3200" b="0">
                <a:cs typeface="Calibri" panose="020F0502020204030204" pitchFamily="34" charset="0"/>
              </a:rPr>
              <a:t>Gauges = 71.85 30.64 (long lat)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190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IAS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61C6C0"/>
      </a:accent2>
      <a:accent3>
        <a:srgbClr val="207F6E"/>
      </a:accent3>
      <a:accent4>
        <a:srgbClr val="FCBB40"/>
      </a:accent4>
      <a:accent5>
        <a:srgbClr val="EE696B"/>
      </a:accent5>
      <a:accent6>
        <a:srgbClr val="684C94"/>
      </a:accent6>
      <a:hlink>
        <a:srgbClr val="FCBB40"/>
      </a:hlink>
      <a:folHlink>
        <a:srgbClr val="BA8A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2BCD4A24-3CF9-AA4E-9FEA-259FD1DA9940}" vid="{A389A1A4-9365-5B45-BF73-70081AA05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12355</TotalTime>
  <Words>526</Words>
  <Application>Microsoft Office PowerPoint</Application>
  <PresentationFormat>Widescreen</PresentationFormat>
  <Paragraphs>80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Abadi</vt:lpstr>
      <vt:lpstr>Abadi Extra Light</vt:lpstr>
      <vt:lpstr>Arial</vt:lpstr>
      <vt:lpstr>Calibri</vt:lpstr>
      <vt:lpstr>Cambria</vt:lpstr>
      <vt:lpstr>Miriam Fixed</vt:lpstr>
      <vt:lpstr>Tahoma</vt:lpstr>
      <vt:lpstr>Times New Roman</vt:lpstr>
      <vt:lpstr>1_Office Theme</vt:lpstr>
      <vt:lpstr>PowerPoint Presentation</vt:lpstr>
      <vt:lpstr>Water cycle</vt:lpstr>
      <vt:lpstr>PowerPoint Presentation</vt:lpstr>
      <vt:lpstr>Water cycles and signature   </vt:lpstr>
      <vt:lpstr>1. Install Jupyter Notebook</vt:lpstr>
      <vt:lpstr>2. WaterCycles.ipynb</vt:lpstr>
      <vt:lpstr>3. Play CWatM with these settings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Willaarts Barbara</dc:creator>
  <cp:lastModifiedBy>SMILOVIC Mikhail</cp:lastModifiedBy>
  <cp:revision>207</cp:revision>
  <dcterms:created xsi:type="dcterms:W3CDTF">2019-05-30T06:24:47Z</dcterms:created>
  <dcterms:modified xsi:type="dcterms:W3CDTF">2020-12-16T18:39:23Z</dcterms:modified>
</cp:coreProperties>
</file>